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  <p:sldMasterId id="2147483673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74" r:id="rId7"/>
    <p:sldId id="275" r:id="rId8"/>
    <p:sldId id="276" r:id="rId9"/>
    <p:sldId id="277" r:id="rId10"/>
    <p:sldId id="278" r:id="rId11"/>
    <p:sldId id="279" r:id="rId12"/>
    <p:sldId id="281" r:id="rId13"/>
  </p:sldIdLst>
  <p:sldSz cx="10080625" cy="7559675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A19029-D4F4-47F9-B81C-D77F61A6E38C}">
  <a:tblStyle styleId="{6CA19029-D4F4-47F9-B81C-D77F61A6E3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4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ea3d1475e_5_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5ea3d1475e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2337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ea3d1475e_5_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5ea3d1475e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3317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ea3d1475e_5_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5ea3d1475e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ea3d1475e_5_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5ea3d1475e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2748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ea3d1475e_5_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5ea3d1475e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7214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ea3d1475e_5_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5ea3d1475e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8529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ea3d1475e_5_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5ea3d1475e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6385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ea3d1475e_5_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5ea3d1475e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9866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2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2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3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4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2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3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4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5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6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2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subTitle" idx="1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2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3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body" idx="2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3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3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body" idx="2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body" idx="2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3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body" idx="4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2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3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4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5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body" idx="6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3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3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2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3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92000" y="5904000"/>
            <a:ext cx="8568000" cy="98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504000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 </a:t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0" y="4320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dt" idx="10"/>
          </p:nvPr>
        </p:nvSpPr>
        <p:spPr>
          <a:xfrm>
            <a:off x="504000" y="688680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ftr" idx="11"/>
          </p:nvPr>
        </p:nvSpPr>
        <p:spPr>
          <a:xfrm>
            <a:off x="3447360" y="688680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7227360" y="688680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strike="noStrike"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strike="noStrike"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strike="noStrike"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strike="noStrike"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strike="noStrike"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strike="noStrike"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strike="noStrike"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strike="noStrike"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strike="noStrike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/  </a:t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0" y="288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makerspaces.com/how-to-solder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/>
        </p:nvSpPr>
        <p:spPr>
          <a:xfrm>
            <a:off x="792000" y="3993480"/>
            <a:ext cx="8568000" cy="16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Introduction </a:t>
            </a:r>
            <a:r>
              <a:rPr lang="en-US" sz="4800" b="1" dirty="0">
                <a:solidFill>
                  <a:srgbClr val="333333"/>
                </a:solidFill>
              </a:rPr>
              <a:t>to </a:t>
            </a:r>
            <a:r>
              <a:rPr lang="en-US" sz="4800" b="1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Through Hole Soldering</a:t>
            </a:r>
            <a:endParaRPr sz="4800" b="1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7"/>
          <p:cNvSpPr txBox="1"/>
          <p:nvPr/>
        </p:nvSpPr>
        <p:spPr>
          <a:xfrm>
            <a:off x="792000" y="5904000"/>
            <a:ext cx="8568000" cy="98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strike="noStrike" dirty="0">
                <a:latin typeface="Arial"/>
                <a:ea typeface="Arial"/>
                <a:cs typeface="Arial"/>
                <a:sym typeface="Arial"/>
              </a:rPr>
              <a:t>Joe </a:t>
            </a:r>
            <a:r>
              <a:rPr lang="en-US" sz="2800" b="0" strike="noStrike" dirty="0" err="1">
                <a:latin typeface="Arial"/>
                <a:ea typeface="Arial"/>
                <a:cs typeface="Arial"/>
                <a:sym typeface="Arial"/>
              </a:rPr>
              <a:t>Haun</a:t>
            </a:r>
            <a:r>
              <a:rPr lang="en-US" sz="2800" dirty="0"/>
              <a:t>, David House, Adam Ortega, David Story</a:t>
            </a:r>
            <a:endParaRPr sz="28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960" y="91440"/>
            <a:ext cx="2359800" cy="15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1680" y="91800"/>
            <a:ext cx="2359800" cy="15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/>
        </p:nvSpPr>
        <p:spPr>
          <a:xfrm>
            <a:off x="720000" y="300960"/>
            <a:ext cx="88557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/>
            </a:br>
            <a:r>
              <a:rPr lang="en-US" sz="2200" b="1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2" name="Google Shape;142;p30"/>
          <p:cNvSpPr txBox="1"/>
          <p:nvPr/>
        </p:nvSpPr>
        <p:spPr>
          <a:xfrm>
            <a:off x="720625" y="187416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endParaRPr lang="en-US" sz="4400" b="1" dirty="0">
              <a:solidFill>
                <a:srgbClr val="333333"/>
              </a:solidFill>
            </a:endParaRPr>
          </a:p>
          <a:p>
            <a:pPr lvl="0" algn="ctr"/>
            <a:endParaRPr lang="en-US" sz="4400" b="1" dirty="0">
              <a:solidFill>
                <a:srgbClr val="333333"/>
              </a:solidFill>
            </a:endParaRPr>
          </a:p>
          <a:p>
            <a:pPr lvl="0" algn="ctr"/>
            <a:r>
              <a:rPr lang="en-US" sz="4400" b="1" dirty="0">
                <a:solidFill>
                  <a:srgbClr val="333333"/>
                </a:solidFill>
              </a:rPr>
              <a:t>Questions, Comments, Concerns</a:t>
            </a:r>
          </a:p>
          <a:p>
            <a:pPr lvl="0" algn="ctr"/>
            <a:br>
              <a:rPr lang="en-US" sz="1050" dirty="0"/>
            </a:br>
            <a:r>
              <a:rPr lang="en-US" sz="1200" b="1" dirty="0">
                <a:solidFill>
                  <a:srgbClr val="333333"/>
                </a:solidFill>
              </a:rPr>
              <a:t> </a:t>
            </a:r>
          </a:p>
        </p:txBody>
      </p:sp>
      <p:pic>
        <p:nvPicPr>
          <p:cNvPr id="143" name="Google Shape;14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1680" y="91800"/>
            <a:ext cx="2359800" cy="157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1879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/>
        </p:nvSpPr>
        <p:spPr>
          <a:xfrm>
            <a:off x="720000" y="300960"/>
            <a:ext cx="88557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333333"/>
                </a:solidFill>
              </a:rPr>
              <a:t>Special Thanks</a:t>
            </a:r>
            <a:br>
              <a:rPr lang="en-US" sz="1800" dirty="0"/>
            </a:br>
            <a:r>
              <a:rPr lang="en-US" sz="2200" b="1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2" name="Google Shape;142;p30"/>
          <p:cNvSpPr txBox="1"/>
          <p:nvPr/>
        </p:nvSpPr>
        <p:spPr>
          <a:xfrm>
            <a:off x="720000" y="1587437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333333"/>
                </a:solidFill>
              </a:rPr>
              <a:t>Faculty:</a:t>
            </a:r>
          </a:p>
          <a:p>
            <a:pPr marL="4572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b="0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	Dr. Fari</a:t>
            </a:r>
            <a:r>
              <a:rPr lang="en-US" sz="2100" dirty="0">
                <a:solidFill>
                  <a:srgbClr val="333333"/>
                </a:solidFill>
              </a:rPr>
              <a:t>d Farahmand</a:t>
            </a:r>
          </a:p>
          <a:p>
            <a:pPr marL="4572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333333"/>
                </a:solidFill>
              </a:rPr>
              <a:t>	Shahram Marivani</a:t>
            </a:r>
          </a:p>
          <a:p>
            <a:pPr marL="457200" lvl="0"/>
            <a:r>
              <a:rPr lang="en-US" sz="2100" b="0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100" dirty="0">
                <a:solidFill>
                  <a:srgbClr val="333333"/>
                </a:solidFill>
              </a:rPr>
              <a:t> Dr. Mohamed Salem</a:t>
            </a:r>
            <a:endParaRPr lang="en-US" sz="21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1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333333"/>
                </a:solidFill>
              </a:rPr>
              <a:t>Circuit Design &amp; Procurement: </a:t>
            </a:r>
          </a:p>
          <a:p>
            <a:pPr marL="4572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333333"/>
                </a:solidFill>
              </a:rPr>
              <a:t>	David House</a:t>
            </a:r>
          </a:p>
          <a:p>
            <a:pPr marL="4572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100" dirty="0">
              <a:solidFill>
                <a:srgbClr val="333333"/>
              </a:solidFill>
            </a:endParaRPr>
          </a:p>
          <a:p>
            <a:pPr marL="4572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333333"/>
                </a:solidFill>
              </a:rPr>
              <a:t>Presentation Information:</a:t>
            </a:r>
          </a:p>
          <a:p>
            <a:pPr marL="4572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333333"/>
                </a:solidFill>
              </a:rPr>
              <a:t>	David Story</a:t>
            </a:r>
          </a:p>
          <a:p>
            <a:pPr marL="4572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100" dirty="0">
              <a:solidFill>
                <a:srgbClr val="333333"/>
              </a:solidFill>
            </a:endParaRPr>
          </a:p>
          <a:p>
            <a:pPr marL="4572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333333"/>
                </a:solidFill>
              </a:rPr>
              <a:t>Models:</a:t>
            </a:r>
          </a:p>
          <a:p>
            <a:pPr marL="4572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333333"/>
                </a:solidFill>
              </a:rPr>
              <a:t>	Joe </a:t>
            </a:r>
            <a:r>
              <a:rPr lang="en-US" sz="2100" dirty="0" err="1">
                <a:solidFill>
                  <a:srgbClr val="333333"/>
                </a:solidFill>
              </a:rPr>
              <a:t>Haun</a:t>
            </a:r>
            <a:r>
              <a:rPr lang="en-US" sz="2100" dirty="0">
                <a:solidFill>
                  <a:srgbClr val="333333"/>
                </a:solidFill>
              </a:rPr>
              <a:t>*</a:t>
            </a:r>
          </a:p>
          <a:p>
            <a:pPr marL="4572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333333"/>
                </a:solidFill>
              </a:rPr>
              <a:t>	Adam Ortega</a:t>
            </a:r>
          </a:p>
          <a:p>
            <a:pPr marL="4572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1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1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/>
            <a:endParaRPr lang="en-US" sz="2100" dirty="0">
              <a:solidFill>
                <a:srgbClr val="333333"/>
              </a:solidFill>
            </a:endParaRPr>
          </a:p>
          <a:p>
            <a:pPr marL="457200" lvl="0"/>
            <a:r>
              <a:rPr lang="en-US" sz="2100" dirty="0">
                <a:solidFill>
                  <a:srgbClr val="333333"/>
                </a:solidFill>
              </a:rPr>
              <a:t>* 	Denotes hand model</a:t>
            </a:r>
          </a:p>
          <a:p>
            <a:pPr marL="457200" lvl="0"/>
            <a:endParaRPr lang="en-US" sz="2100" dirty="0">
              <a:solidFill>
                <a:srgbClr val="333333"/>
              </a:solidFill>
            </a:endParaRPr>
          </a:p>
        </p:txBody>
      </p:sp>
      <p:pic>
        <p:nvPicPr>
          <p:cNvPr id="143" name="Google Shape;14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1680" y="91800"/>
            <a:ext cx="2359800" cy="157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1696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  <a:br>
              <a:rPr lang="en-US" sz="1800" dirty="0"/>
            </a:br>
            <a:r>
              <a:rPr lang="en-US" sz="2200" b="1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 b="1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marR="0" lvl="0" indent="-3240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60"/>
              <a:buFont typeface="Noto Sans Symbols"/>
              <a:buChar char="●"/>
            </a:pPr>
            <a:r>
              <a:rPr lang="en-US" sz="2800" b="0" strike="noStrike" dirty="0">
                <a:latin typeface="Arial"/>
                <a:ea typeface="Arial"/>
                <a:cs typeface="Arial"/>
                <a:sym typeface="Arial"/>
              </a:rPr>
              <a:t>Circuit board (PCB) and components</a:t>
            </a:r>
            <a:endParaRPr sz="28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134"/>
              </a:spcBef>
              <a:spcAft>
                <a:spcPts val="0"/>
              </a:spcAft>
              <a:buClr>
                <a:srgbClr val="FF0000"/>
              </a:buClr>
              <a:buSzPts val="1260"/>
              <a:buFont typeface="Noto Sans Symbols"/>
              <a:buChar char="●"/>
            </a:pPr>
            <a:endParaRPr lang="en-US" sz="2800" b="0" strike="noStrik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marR="0" lvl="0" indent="-324000" algn="l" rtl="0">
              <a:spcBef>
                <a:spcPts val="1134"/>
              </a:spcBef>
              <a:spcAft>
                <a:spcPts val="0"/>
              </a:spcAft>
              <a:buClr>
                <a:srgbClr val="FF0000"/>
              </a:buClr>
              <a:buSzPts val="1260"/>
              <a:buFont typeface="Noto Sans Symbols"/>
              <a:buChar char="●"/>
            </a:pPr>
            <a:r>
              <a:rPr lang="en-US" sz="2800" b="0" strike="noStrike" dirty="0">
                <a:latin typeface="Arial"/>
                <a:ea typeface="Arial"/>
                <a:cs typeface="Arial"/>
                <a:sym typeface="Arial"/>
              </a:rPr>
              <a:t>Soldering iron and solder</a:t>
            </a:r>
            <a:endParaRPr sz="28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431999" marR="0" lvl="0" indent="-323999" algn="l" rtl="0">
              <a:spcBef>
                <a:spcPts val="1134"/>
              </a:spcBef>
              <a:spcAft>
                <a:spcPts val="0"/>
              </a:spcAft>
              <a:buClr>
                <a:srgbClr val="FF0000"/>
              </a:buClr>
              <a:buSzPts val="1260"/>
              <a:buFont typeface="Noto Sans Symbols"/>
              <a:buChar char="●"/>
            </a:pPr>
            <a:endParaRPr lang="en-US" sz="28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431999" marR="0" lvl="0" indent="-323999" algn="l" rtl="0">
              <a:spcBef>
                <a:spcPts val="1134"/>
              </a:spcBef>
              <a:spcAft>
                <a:spcPts val="0"/>
              </a:spcAft>
              <a:buClr>
                <a:srgbClr val="FF0000"/>
              </a:buClr>
              <a:buSzPts val="1260"/>
              <a:buFont typeface="Noto Sans Symbols"/>
              <a:buChar char="●"/>
            </a:pPr>
            <a:r>
              <a:rPr lang="en-US" sz="2800" dirty="0"/>
              <a:t>Circuit schematic</a:t>
            </a:r>
            <a:endParaRPr lang="en-US" sz="28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431999" marR="0" lvl="0" indent="-323999" algn="l" rtl="0">
              <a:spcBef>
                <a:spcPts val="1134"/>
              </a:spcBef>
              <a:spcAft>
                <a:spcPts val="0"/>
              </a:spcAft>
              <a:buClr>
                <a:srgbClr val="FF0000"/>
              </a:buClr>
              <a:buSzPts val="1260"/>
              <a:buFont typeface="Noto Sans Symbols"/>
              <a:buChar char="●"/>
            </a:pPr>
            <a:endParaRPr lang="en-US" sz="2800" dirty="0"/>
          </a:p>
          <a:p>
            <a:pPr marL="431999" marR="0" lvl="0" indent="-323999" algn="l" rtl="0">
              <a:spcBef>
                <a:spcPts val="1134"/>
              </a:spcBef>
              <a:spcAft>
                <a:spcPts val="0"/>
              </a:spcAft>
              <a:buClr>
                <a:srgbClr val="FF0000"/>
              </a:buClr>
              <a:buSzPts val="1260"/>
              <a:buFont typeface="Noto Sans Symbols"/>
              <a:buChar char="●"/>
            </a:pPr>
            <a:r>
              <a:rPr lang="en-US" sz="2800" b="0" strike="noStrike" dirty="0">
                <a:latin typeface="Arial"/>
                <a:ea typeface="Arial"/>
                <a:cs typeface="Arial"/>
                <a:sym typeface="Arial"/>
              </a:rPr>
              <a:t>Excit</a:t>
            </a:r>
            <a:r>
              <a:rPr lang="en-US" sz="2800" dirty="0"/>
              <a:t>ement to learn!</a:t>
            </a:r>
            <a:endParaRPr lang="en-US" sz="28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1680" y="91800"/>
            <a:ext cx="2359800" cy="15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Soldering Concepts</a:t>
            </a:r>
            <a:br>
              <a:rPr lang="en-US" sz="1800" dirty="0"/>
            </a:br>
            <a:r>
              <a:rPr lang="en-US" sz="2200" b="1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 b="1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9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32000" lvl="0" indent="-324000">
              <a:buClr>
                <a:srgbClr val="EF2929"/>
              </a:buClr>
              <a:buSzPts val="1260"/>
              <a:buFont typeface="Noto Sans Symbols"/>
              <a:buChar char="●"/>
            </a:pPr>
            <a:r>
              <a:rPr lang="en-US" sz="2800" b="0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Soldering </a:t>
            </a:r>
            <a:r>
              <a:rPr lang="en-US" sz="2800" dirty="0">
                <a:solidFill>
                  <a:srgbClr val="333333"/>
                </a:solidFill>
              </a:rPr>
              <a:t>is “process of joining two or more electronic parts together by melting solder around the connection.” </a:t>
            </a:r>
            <a:r>
              <a:rPr lang="en-US" dirty="0">
                <a:solidFill>
                  <a:srgbClr val="333333"/>
                </a:solidFill>
              </a:rPr>
              <a:t>[1]</a:t>
            </a:r>
          </a:p>
          <a:p>
            <a:pPr marL="432000" lvl="0" indent="-324000">
              <a:buClr>
                <a:srgbClr val="EF2929"/>
              </a:buClr>
              <a:buSzPts val="1260"/>
              <a:buFont typeface="Noto Sans Symbols"/>
              <a:buChar char="●"/>
            </a:pPr>
            <a:endParaRPr lang="en-US" sz="28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lvl="0" indent="-324000">
              <a:buClr>
                <a:srgbClr val="EF2929"/>
              </a:buClr>
              <a:buSzPts val="1260"/>
              <a:buFont typeface="Noto Sans Symbols"/>
              <a:buChar char="●"/>
            </a:pPr>
            <a:r>
              <a:rPr lang="en-US" sz="2800" dirty="0">
                <a:solidFill>
                  <a:srgbClr val="333333"/>
                </a:solidFill>
              </a:rPr>
              <a:t>A soldering iron is used to melt solder into “liquid metal”</a:t>
            </a:r>
          </a:p>
          <a:p>
            <a:pPr marL="432000" lvl="0" indent="-324000">
              <a:buClr>
                <a:srgbClr val="EF2929"/>
              </a:buClr>
              <a:buSzPts val="1260"/>
              <a:buFont typeface="Noto Sans Symbols"/>
              <a:buChar char="●"/>
            </a:pPr>
            <a:endParaRPr lang="en-US" sz="28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2000" lvl="0" indent="-324000">
              <a:buClr>
                <a:srgbClr val="EF2929"/>
              </a:buClr>
              <a:buSzPts val="1260"/>
              <a:buFont typeface="Noto Sans Symbols"/>
              <a:buChar char="●"/>
            </a:pPr>
            <a:r>
              <a:rPr lang="en-US" sz="2800" b="0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The li</a:t>
            </a:r>
            <a:r>
              <a:rPr lang="en-US" sz="2800" dirty="0">
                <a:solidFill>
                  <a:srgbClr val="333333"/>
                </a:solidFill>
              </a:rPr>
              <a:t>quid metal will re-solidify into an electrical connection when the iron is taken off and the solder joint cools.</a:t>
            </a:r>
            <a:endParaRPr sz="28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1680" y="91800"/>
            <a:ext cx="2359800" cy="15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87908A-0380-4475-A7E8-77BAF22323A2}"/>
              </a:ext>
            </a:extLst>
          </p:cNvPr>
          <p:cNvSpPr/>
          <p:nvPr/>
        </p:nvSpPr>
        <p:spPr>
          <a:xfrm>
            <a:off x="315869" y="7141320"/>
            <a:ext cx="40446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[1] https://www.makerspaces.com/how-to-solder/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/>
        </p:nvSpPr>
        <p:spPr>
          <a:xfrm>
            <a:off x="720000" y="300960"/>
            <a:ext cx="88557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333333"/>
                </a:solidFill>
              </a:rPr>
              <a:t>Safety </a:t>
            </a:r>
            <a:r>
              <a:rPr lang="en-US" sz="4400" b="1" dirty="0">
                <a:solidFill>
                  <a:srgbClr val="FF0000"/>
                </a:solidFill>
              </a:rPr>
              <a:t>Warning!</a:t>
            </a:r>
            <a:br>
              <a:rPr lang="en-US" sz="1800" dirty="0"/>
            </a:br>
            <a:r>
              <a:rPr lang="en-US" sz="2200" b="1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 b="1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0"/>
          <p:cNvSpPr txBox="1"/>
          <p:nvPr/>
        </p:nvSpPr>
        <p:spPr>
          <a:xfrm>
            <a:off x="720625" y="187416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srgbClr val="333333"/>
                </a:solidFill>
              </a:rPr>
              <a:t>Soldering irons are hot. Do </a:t>
            </a:r>
            <a:r>
              <a:rPr lang="en-US" sz="2100" dirty="0">
                <a:solidFill>
                  <a:srgbClr val="FF0000"/>
                </a:solidFill>
              </a:rPr>
              <a:t>NOT</a:t>
            </a:r>
            <a:r>
              <a:rPr lang="en-US" sz="2100" dirty="0">
                <a:solidFill>
                  <a:srgbClr val="333333"/>
                </a:solidFill>
              </a:rPr>
              <a:t> hold iron by metal or tip.</a:t>
            </a:r>
            <a:endParaRPr lang="en-US" sz="21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1680" y="91800"/>
            <a:ext cx="2359800" cy="15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person, indoor, man, table&#10;&#10;Description automatically generated">
            <a:extLst>
              <a:ext uri="{FF2B5EF4-FFF2-40B4-BE49-F238E27FC236}">
                <a16:creationId xmlns:a16="http://schemas.microsoft.com/office/drawing/2014/main" id="{5C0ECB10-9E9E-4D8D-AA56-8468BCC4F4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964" b="9407"/>
          <a:stretch/>
        </p:blipFill>
        <p:spPr>
          <a:xfrm>
            <a:off x="720000" y="2443187"/>
            <a:ext cx="3829499" cy="4000830"/>
          </a:xfrm>
          <a:prstGeom prst="rect">
            <a:avLst/>
          </a:prstGeom>
        </p:spPr>
      </p:pic>
      <p:pic>
        <p:nvPicPr>
          <p:cNvPr id="7" name="Picture 6" descr="A picture containing man, table, food, plate&#10;&#10;Description automatically generated">
            <a:extLst>
              <a:ext uri="{FF2B5EF4-FFF2-40B4-BE49-F238E27FC236}">
                <a16:creationId xmlns:a16="http://schemas.microsoft.com/office/drawing/2014/main" id="{D5F705AB-55AA-4ED4-A024-6C0D5263D3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" t="1" r="34434" b="5996"/>
          <a:stretch/>
        </p:blipFill>
        <p:spPr>
          <a:xfrm>
            <a:off x="5854762" y="2443187"/>
            <a:ext cx="3720938" cy="4000830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CC0FA347-20AB-4BA9-855F-E061104191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77549" y="6447571"/>
            <a:ext cx="914400" cy="91440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313E2C48-C31C-4DE8-98FB-A06A769A8D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45876" y="6444017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/>
        </p:nvSpPr>
        <p:spPr>
          <a:xfrm>
            <a:off x="720000" y="300960"/>
            <a:ext cx="88557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333333"/>
                </a:solidFill>
              </a:rPr>
              <a:t>Safety </a:t>
            </a:r>
            <a:r>
              <a:rPr lang="en-US" sz="4400" b="1" dirty="0">
                <a:solidFill>
                  <a:srgbClr val="FF0000"/>
                </a:solidFill>
              </a:rPr>
              <a:t>Warning!</a:t>
            </a:r>
            <a:br>
              <a:rPr lang="en-US" sz="1800" dirty="0"/>
            </a:br>
            <a:r>
              <a:rPr lang="en-US" sz="2200" b="1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 b="1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0"/>
          <p:cNvSpPr txBox="1"/>
          <p:nvPr/>
        </p:nvSpPr>
        <p:spPr>
          <a:xfrm>
            <a:off x="720625" y="187416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b="0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Some solders are leaded, wash your hands after use</a:t>
            </a:r>
          </a:p>
        </p:txBody>
      </p:sp>
      <p:pic>
        <p:nvPicPr>
          <p:cNvPr id="143" name="Google Shape;14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1680" y="91800"/>
            <a:ext cx="2359800" cy="15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lead danger sign">
            <a:extLst>
              <a:ext uri="{FF2B5EF4-FFF2-40B4-BE49-F238E27FC236}">
                <a16:creationId xmlns:a16="http://schemas.microsoft.com/office/drawing/2014/main" id="{55F046CC-462A-4921-A06A-1352E3F43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368" y="3275173"/>
            <a:ext cx="3878532" cy="272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indoor, person, sink, table&#10;&#10;Description automatically generated">
            <a:extLst>
              <a:ext uri="{FF2B5EF4-FFF2-40B4-BE49-F238E27FC236}">
                <a16:creationId xmlns:a16="http://schemas.microsoft.com/office/drawing/2014/main" id="{BB547EF5-9C0F-438B-8C5C-ED5C852CBE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792" b="26782"/>
          <a:stretch/>
        </p:blipFill>
        <p:spPr>
          <a:xfrm>
            <a:off x="720000" y="3296650"/>
            <a:ext cx="4159222" cy="268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21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/>
        </p:nvSpPr>
        <p:spPr>
          <a:xfrm>
            <a:off x="720000" y="300960"/>
            <a:ext cx="88557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333333"/>
                </a:solidFill>
              </a:rPr>
              <a:t>Steps To Soldering</a:t>
            </a:r>
            <a:br>
              <a:rPr lang="en-US" sz="1800" dirty="0"/>
            </a:br>
            <a:r>
              <a:rPr lang="en-US" sz="2200" b="1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 b="1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0"/>
          <p:cNvSpPr txBox="1"/>
          <p:nvPr/>
        </p:nvSpPr>
        <p:spPr>
          <a:xfrm>
            <a:off x="720625" y="187416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001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100" b="0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Ensure solder pad is clean; if not, clean with isopropyl alcohol (IPA)</a:t>
            </a:r>
          </a:p>
          <a:p>
            <a:pPr marL="8001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333333"/>
              </a:solidFill>
            </a:endParaRPr>
          </a:p>
          <a:p>
            <a:pPr marL="8001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100" b="0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Apply solder flux to the pad (optional)</a:t>
            </a:r>
          </a:p>
          <a:p>
            <a:pPr marL="8001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333333"/>
              </a:solidFill>
            </a:endParaRPr>
          </a:p>
          <a:p>
            <a:pPr marL="8001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100" b="0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Tin solder tip, this can be done by applying solder directly to the tip of the soldering iron</a:t>
            </a:r>
          </a:p>
          <a:p>
            <a:pPr marL="8001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333333"/>
              </a:solidFill>
            </a:endParaRPr>
          </a:p>
          <a:p>
            <a:pPr marL="8001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100" b="0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Clean excess solder on</a:t>
            </a:r>
          </a:p>
          <a:p>
            <a:pPr marL="45720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b="0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tip. </a:t>
            </a:r>
          </a:p>
          <a:p>
            <a:pPr marL="8001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333333"/>
              </a:solidFill>
            </a:endParaRPr>
          </a:p>
          <a:p>
            <a:pPr marL="8001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100" b="0" i="0" u="none" strike="noStrike" cap="non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Touch solder tip to pad</a:t>
            </a:r>
          </a:p>
          <a:p>
            <a:pPr marL="8001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333333"/>
              </a:solidFill>
            </a:endParaRPr>
          </a:p>
          <a:p>
            <a:pPr marL="8001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33333"/>
                </a:solidFill>
              </a:rPr>
              <a:t>Heat pad ~1-2 seconds</a:t>
            </a:r>
            <a:endParaRPr lang="en-US" sz="21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1680" y="91800"/>
            <a:ext cx="2359800" cy="15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FB8B15B-EB11-47FE-9735-3EC356D7C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087" y="4056926"/>
            <a:ext cx="4824613" cy="320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26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/>
        </p:nvSpPr>
        <p:spPr>
          <a:xfrm>
            <a:off x="720000" y="300960"/>
            <a:ext cx="88557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333333"/>
                </a:solidFill>
              </a:rPr>
              <a:t>Steps To Soldering</a:t>
            </a:r>
            <a:br>
              <a:rPr lang="en-US" sz="1800" dirty="0"/>
            </a:br>
            <a:r>
              <a:rPr lang="en-US" sz="2200" b="1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 b="1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0"/>
          <p:cNvSpPr txBox="1"/>
          <p:nvPr/>
        </p:nvSpPr>
        <p:spPr>
          <a:xfrm>
            <a:off x="720625" y="187416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001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33333"/>
                </a:solidFill>
              </a:rPr>
              <a:t>While still heating pad with iron, with other hand apply solder to pad</a:t>
            </a:r>
          </a:p>
          <a:p>
            <a:pPr marL="8001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sz="21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33333"/>
                </a:solidFill>
              </a:rPr>
              <a:t>Apply until pad is fully covered, but do not “blob” the whole pad</a:t>
            </a:r>
          </a:p>
          <a:p>
            <a:pPr marL="8001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sz="21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33333"/>
                </a:solidFill>
              </a:rPr>
              <a:t>Remove iron, wait ~2-3 seconds</a:t>
            </a:r>
          </a:p>
          <a:p>
            <a:pPr marL="8001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333333"/>
              </a:solidFill>
            </a:endParaRPr>
          </a:p>
          <a:p>
            <a:pPr marL="8001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33333"/>
                </a:solidFill>
              </a:rPr>
              <a:t>Solder will now solidify</a:t>
            </a:r>
          </a:p>
          <a:p>
            <a:pPr marL="8001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333333"/>
              </a:solidFill>
            </a:endParaRPr>
          </a:p>
          <a:p>
            <a:pPr marL="8001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333333"/>
                </a:solidFill>
              </a:rPr>
              <a:t>If adjustments needed, heat soldered directly following original steps.</a:t>
            </a:r>
          </a:p>
          <a:p>
            <a:pPr marL="8001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sz="21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1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1680" y="91800"/>
            <a:ext cx="2359800" cy="157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0207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/>
        </p:nvSpPr>
        <p:spPr>
          <a:xfrm>
            <a:off x="720000" y="300960"/>
            <a:ext cx="88557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333333"/>
                </a:solidFill>
              </a:rPr>
              <a:t>Steps To Soldering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333333"/>
                </a:solidFill>
              </a:rPr>
              <a:t>With Images</a:t>
            </a:r>
            <a:br>
              <a:rPr lang="en-US" sz="1800" dirty="0"/>
            </a:br>
            <a:r>
              <a:rPr lang="en-US" sz="2200" b="1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200" b="1" strike="noStrik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0"/>
          <p:cNvSpPr txBox="1"/>
          <p:nvPr/>
        </p:nvSpPr>
        <p:spPr>
          <a:xfrm>
            <a:off x="720000" y="1814695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1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1680" y="91800"/>
            <a:ext cx="2359800" cy="15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9DCEEC2D-9397-42BD-A159-B5C74F2E55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991" t="25096" r="33540" b="21311"/>
          <a:stretch/>
        </p:blipFill>
        <p:spPr>
          <a:xfrm rot="5400000">
            <a:off x="727917" y="1803952"/>
            <a:ext cx="1925446" cy="3038560"/>
          </a:xfrm>
          <a:prstGeom prst="rect">
            <a:avLst/>
          </a:prstGeom>
        </p:spPr>
      </p:pic>
      <p:pic>
        <p:nvPicPr>
          <p:cNvPr id="5" name="Picture 4" descr="A picture containing indoor, table, sitting, cake&#10;&#10;Description automatically generated">
            <a:extLst>
              <a:ext uri="{FF2B5EF4-FFF2-40B4-BE49-F238E27FC236}">
                <a16:creationId xmlns:a16="http://schemas.microsoft.com/office/drawing/2014/main" id="{B5B3F948-7060-41BD-8E3B-17B702D0B0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38" t="15859" r="18359" b="41268"/>
          <a:stretch/>
        </p:blipFill>
        <p:spPr>
          <a:xfrm>
            <a:off x="3516252" y="2360508"/>
            <a:ext cx="3048119" cy="1932865"/>
          </a:xfrm>
          <a:prstGeom prst="rect">
            <a:avLst/>
          </a:prstGeom>
        </p:spPr>
      </p:pic>
      <p:pic>
        <p:nvPicPr>
          <p:cNvPr id="9" name="Picture 8" descr="A picture containing indoor, person, table, sitting&#10;&#10;Description automatically generated">
            <a:extLst>
              <a:ext uri="{FF2B5EF4-FFF2-40B4-BE49-F238E27FC236}">
                <a16:creationId xmlns:a16="http://schemas.microsoft.com/office/drawing/2014/main" id="{33B50593-7C7F-4586-B8DA-9C95CB34F0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383" t="31784" r="23795" b="34952"/>
          <a:stretch/>
        </p:blipFill>
        <p:spPr>
          <a:xfrm>
            <a:off x="6852192" y="2389715"/>
            <a:ext cx="3038560" cy="1903659"/>
          </a:xfrm>
          <a:prstGeom prst="rect">
            <a:avLst/>
          </a:prstGeom>
        </p:spPr>
      </p:pic>
      <p:pic>
        <p:nvPicPr>
          <p:cNvPr id="11" name="Picture 10" descr="A picture containing indoor, table, sitting, man&#10;&#10;Description automatically generated">
            <a:extLst>
              <a:ext uri="{FF2B5EF4-FFF2-40B4-BE49-F238E27FC236}">
                <a16:creationId xmlns:a16="http://schemas.microsoft.com/office/drawing/2014/main" id="{8AD2B1F1-F4A0-45C5-9CE6-2DB89584E7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779" t="20681" r="16847" b="40058"/>
          <a:stretch/>
        </p:blipFill>
        <p:spPr>
          <a:xfrm>
            <a:off x="171360" y="4841650"/>
            <a:ext cx="3062786" cy="1903659"/>
          </a:xfrm>
          <a:prstGeom prst="rect">
            <a:avLst/>
          </a:prstGeom>
        </p:spPr>
      </p:pic>
      <p:pic>
        <p:nvPicPr>
          <p:cNvPr id="13" name="Picture 12" descr="A picture containing indoor, table, sitting, man&#10;&#10;Description automatically generated">
            <a:extLst>
              <a:ext uri="{FF2B5EF4-FFF2-40B4-BE49-F238E27FC236}">
                <a16:creationId xmlns:a16="http://schemas.microsoft.com/office/drawing/2014/main" id="{746367A1-8F01-4C93-8B0F-E770181CB8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298" t="33734" r="21192" b="32533"/>
          <a:stretch/>
        </p:blipFill>
        <p:spPr>
          <a:xfrm>
            <a:off x="3516251" y="4841649"/>
            <a:ext cx="3048119" cy="1903659"/>
          </a:xfrm>
          <a:prstGeom prst="rect">
            <a:avLst/>
          </a:prstGeom>
        </p:spPr>
      </p:pic>
      <p:pic>
        <p:nvPicPr>
          <p:cNvPr id="15" name="Picture 14" descr="A close up of a device&#10;&#10;Description automatically generated">
            <a:extLst>
              <a:ext uri="{FF2B5EF4-FFF2-40B4-BE49-F238E27FC236}">
                <a16:creationId xmlns:a16="http://schemas.microsoft.com/office/drawing/2014/main" id="{F73FC3FA-1B6A-4D5C-B2B5-C485EB15A21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0800" t="5934" r="23911" b="18144"/>
          <a:stretch/>
        </p:blipFill>
        <p:spPr>
          <a:xfrm rot="5400000">
            <a:off x="7424176" y="4284450"/>
            <a:ext cx="1883157" cy="30385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8BDCCF-4302-4239-A573-5D5B81072902}"/>
              </a:ext>
            </a:extLst>
          </p:cNvPr>
          <p:cNvSpPr txBox="1"/>
          <p:nvPr/>
        </p:nvSpPr>
        <p:spPr>
          <a:xfrm>
            <a:off x="171357" y="4288978"/>
            <a:ext cx="303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pad for blemishes or dirt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4700CC-AA69-4FD6-9B14-C402033E199B}"/>
              </a:ext>
            </a:extLst>
          </p:cNvPr>
          <p:cNvSpPr txBox="1"/>
          <p:nvPr/>
        </p:nvSpPr>
        <p:spPr>
          <a:xfrm>
            <a:off x="3485333" y="4293373"/>
            <a:ext cx="303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 pad with soldering iron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54574C-70C3-48CB-A082-C474B1ADFE33}"/>
              </a:ext>
            </a:extLst>
          </p:cNvPr>
          <p:cNvSpPr txBox="1"/>
          <p:nvPr/>
        </p:nvSpPr>
        <p:spPr>
          <a:xfrm>
            <a:off x="6870080" y="4303474"/>
            <a:ext cx="303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 solder while still heating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BC95D8-86D7-41E6-8EDE-6AEFF6FF21BA}"/>
              </a:ext>
            </a:extLst>
          </p:cNvPr>
          <p:cNvSpPr txBox="1"/>
          <p:nvPr/>
        </p:nvSpPr>
        <p:spPr>
          <a:xfrm>
            <a:off x="183473" y="6731113"/>
            <a:ext cx="303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Remove solder while still heating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6D9DE1-AFFB-498E-973A-FBC8660EBA7E}"/>
              </a:ext>
            </a:extLst>
          </p:cNvPr>
          <p:cNvSpPr txBox="1"/>
          <p:nvPr/>
        </p:nvSpPr>
        <p:spPr>
          <a:xfrm>
            <a:off x="3514973" y="6731112"/>
            <a:ext cx="303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Remove Iron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9847AF-C3F0-4321-9801-90DEA1384086}"/>
              </a:ext>
            </a:extLst>
          </p:cNvPr>
          <p:cNvSpPr txBox="1"/>
          <p:nvPr/>
        </p:nvSpPr>
        <p:spPr>
          <a:xfrm>
            <a:off x="6834360" y="6731111"/>
            <a:ext cx="303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Allow solder to solidify and cool</a:t>
            </a:r>
          </a:p>
        </p:txBody>
      </p:sp>
    </p:spTree>
    <p:extLst>
      <p:ext uri="{BB962C8B-B14F-4D97-AF65-F5344CB8AC3E}">
        <p14:creationId xmlns:p14="http://schemas.microsoft.com/office/powerpoint/2010/main" val="3449970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/>
        </p:nvSpPr>
        <p:spPr>
          <a:xfrm>
            <a:off x="720000" y="300960"/>
            <a:ext cx="8855700" cy="1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333333"/>
                </a:solidFill>
              </a:rPr>
              <a:t>Schematic</a:t>
            </a:r>
            <a:br>
              <a:rPr lang="en-US" sz="1800" dirty="0"/>
            </a:br>
            <a:r>
              <a:rPr lang="en-US" sz="2200" b="1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2" name="Google Shape;142;p30"/>
          <p:cNvSpPr txBox="1"/>
          <p:nvPr/>
        </p:nvSpPr>
        <p:spPr>
          <a:xfrm>
            <a:off x="720625" y="187416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100" b="0" i="0" u="none" strike="noStrike" cap="none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1680" y="91800"/>
            <a:ext cx="2359800" cy="15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C8170F-473A-44F6-811B-46EC3465AE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98" t="6580" r="7572" b="5429"/>
          <a:stretch/>
        </p:blipFill>
        <p:spPr>
          <a:xfrm>
            <a:off x="1735281" y="1664999"/>
            <a:ext cx="6380019" cy="487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16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362</Words>
  <Application>Microsoft Office PowerPoint</Application>
  <PresentationFormat>Custom</PresentationFormat>
  <Paragraphs>77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Noto Sans Symbols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</dc:creator>
  <cp:lastModifiedBy>David</cp:lastModifiedBy>
  <cp:revision>20</cp:revision>
  <dcterms:modified xsi:type="dcterms:W3CDTF">2019-11-18T20:29:19Z</dcterms:modified>
</cp:coreProperties>
</file>